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79" r:id="rId3"/>
    <p:sldId id="267" r:id="rId4"/>
    <p:sldId id="268" r:id="rId5"/>
    <p:sldId id="269" r:id="rId6"/>
    <p:sldId id="270" r:id="rId7"/>
    <p:sldId id="271" r:id="rId8"/>
    <p:sldId id="272" r:id="rId9"/>
    <p:sldId id="273" r:id="rId10"/>
    <p:sldId id="274" r:id="rId11"/>
    <p:sldId id="275" r:id="rId12"/>
    <p:sldId id="276" r:id="rId13"/>
    <p:sldId id="277" r:id="rId14"/>
    <p:sldId id="278" r:id="rId15"/>
    <p:sldId id="266" r:id="rId16"/>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4660"/>
  </p:normalViewPr>
  <p:slideViewPr>
    <p:cSldViewPr snapToGrid="0">
      <p:cViewPr>
        <p:scale>
          <a:sx n="75" d="100"/>
          <a:sy n="75" d="100"/>
        </p:scale>
        <p:origin x="-56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3E847157-44FE-4EB5-BAF3-8E36F5011DC4}"/>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 xmlns:a16="http://schemas.microsoft.com/office/drawing/2014/main" id="{298D4778-07C9-46A1-9A97-93646E1B76C8}"/>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Footer Placeholder 3">
            <a:extLst>
              <a:ext uri="{FF2B5EF4-FFF2-40B4-BE49-F238E27FC236}">
                <a16:creationId xmlns="" xmlns:a16="http://schemas.microsoft.com/office/drawing/2014/main" id="{2C68921E-43AD-4F45-99CC-C3025D32C633}"/>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 xmlns:a16="http://schemas.microsoft.com/office/drawing/2014/main" id="{4E67AE9C-E9D5-44D0-838E-1BB70249556A}"/>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F39240D-4711-428D-82E8-7530CD4DF633}" type="slidenum">
              <a:rPr lang="en-IN" smtClean="0"/>
              <a:t>‹#›</a:t>
            </a:fld>
            <a:endParaRPr lang="en-IN"/>
          </a:p>
        </p:txBody>
      </p:sp>
    </p:spTree>
    <p:extLst>
      <p:ext uri="{BB962C8B-B14F-4D97-AF65-F5344CB8AC3E}">
        <p14:creationId xmlns:p14="http://schemas.microsoft.com/office/powerpoint/2010/main" val="417734767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F988CD1-5072-4C55-A534-9C8754CE52AB}" type="slidenum">
              <a:rPr lang="en-IN" smtClean="0"/>
              <a:t>‹#›</a:t>
            </a:fld>
            <a:endParaRPr lang="en-IN"/>
          </a:p>
        </p:txBody>
      </p:sp>
    </p:spTree>
    <p:extLst>
      <p:ext uri="{BB962C8B-B14F-4D97-AF65-F5344CB8AC3E}">
        <p14:creationId xmlns:p14="http://schemas.microsoft.com/office/powerpoint/2010/main" val="175124535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849137-04E9-6CB1-32B0-06EA54B7A8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8F13D2F5-C8C9-585E-0140-CEBC36BFE5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5F6AB635-741A-ADD6-9C83-512CD4DCDCE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B4E00E9E-2386-D33E-1AC0-324EBEDEB1C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55778174-F063-48C4-541B-55838EF8635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604967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F68A54C-E0D5-70C2-9846-24A81E40491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AD85FBA6-6DAA-EEEF-6678-04D78E151D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DD5E3A77-5936-6895-A749-371247A4265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3ABB3406-40A3-A831-1F25-734E9E398D5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9DE6DB45-BDC7-8C23-CFC1-16FCAFA9DFF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02322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0E91D2C-3BBA-D10C-6423-F2FAA122BA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E0D2EF8-6870-23F9-EC47-D7B5D42EC2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8E9427E-10C5-0CDF-7602-F164B8320513}"/>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4ABE4B1D-D54B-798D-F010-F168851AFF7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E3EFE9AE-94C4-744F-353C-52EFE293E6D2}"/>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093157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88B9C4-8C0F-65DC-A0E6-FF578FC215B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935AD027-92BB-F17D-6663-20A986439B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5D00FBE4-55BF-711F-CC3D-D8FC8A4B2948}"/>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CCAD336D-74F7-4E99-63DC-3F17BA374AD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C735A0A6-D236-B8EB-5786-7CF5F245AF1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465088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1FBB35-A2BE-22EF-0BD5-C3973FDF4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E3D0FD7C-0B52-A000-1DCD-86F35D421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B0E751DE-F195-6BE0-7A34-10AE5EBF2E66}"/>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76B12F91-9B54-F90F-A38C-9B315B0F48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64889A0B-5E0A-9F0A-E9D9-8BC8C7C09B3F}"/>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52155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8A0719-DCA6-C93A-6DA6-4777CB76B7D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51FB3202-E84C-00D2-C21F-C90CE5E97F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9DAE6341-BE08-B336-5EB8-146A1316FF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B77CBE94-84A3-FB98-56B7-817B7DBD0015}"/>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F1C5B15F-D1A7-DD51-12F2-727F57872C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CDC2A620-C943-7EB1-7E7E-76E913230D6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159640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3C7E2F-2602-0CBC-520F-019D16137C7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785D612A-CAA7-0362-D3B1-7F91ADD4E8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813D8DE2-E428-D852-4C61-3C34397E8F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3F40206C-95BB-C704-EC79-05D31F8480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4B73F4F7-3BE9-0013-924C-682516D8D1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F2E72D08-8AB3-6383-C25D-74B3BCD7C40F}"/>
              </a:ext>
            </a:extLst>
          </p:cNvPr>
          <p:cNvSpPr>
            <a:spLocks noGrp="1"/>
          </p:cNvSpPr>
          <p:nvPr>
            <p:ph type="dt" sz="half" idx="10"/>
          </p:nvPr>
        </p:nvSpPr>
        <p:spPr/>
        <p:txBody>
          <a:bodyPr/>
          <a:lstStyle/>
          <a:p>
            <a:endParaRPr lang="en-IN"/>
          </a:p>
        </p:txBody>
      </p:sp>
      <p:sp>
        <p:nvSpPr>
          <p:cNvPr id="8" name="Footer Placeholder 7">
            <a:extLst>
              <a:ext uri="{FF2B5EF4-FFF2-40B4-BE49-F238E27FC236}">
                <a16:creationId xmlns="" xmlns:a16="http://schemas.microsoft.com/office/drawing/2014/main" id="{3F243F48-D765-C459-0E0D-BF1F705990C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90AE5C3A-1E7A-934A-69BE-BE2F04CC2B1B}"/>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27385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E7F4DA-8C6B-B9DD-5D5A-0248BB0E717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48A1F8A6-76B7-E8C5-345E-18C4FB885286}"/>
              </a:ext>
            </a:extLst>
          </p:cNvPr>
          <p:cNvSpPr>
            <a:spLocks noGrp="1"/>
          </p:cNvSpPr>
          <p:nvPr>
            <p:ph type="dt" sz="half" idx="10"/>
          </p:nvPr>
        </p:nvSpPr>
        <p:spPr/>
        <p:txBody>
          <a:bodyPr/>
          <a:lstStyle/>
          <a:p>
            <a:endParaRPr lang="en-IN"/>
          </a:p>
        </p:txBody>
      </p:sp>
      <p:sp>
        <p:nvSpPr>
          <p:cNvPr id="4" name="Footer Placeholder 3">
            <a:extLst>
              <a:ext uri="{FF2B5EF4-FFF2-40B4-BE49-F238E27FC236}">
                <a16:creationId xmlns="" xmlns:a16="http://schemas.microsoft.com/office/drawing/2014/main" id="{B53A43FA-6466-0684-3D37-201DAABB9C1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BC7485FF-07AA-4F83-BCED-4C4F8610870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89501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8BBC2FF-CD6D-E027-B52A-98B871479F07}"/>
              </a:ext>
            </a:extLst>
          </p:cNvPr>
          <p:cNvSpPr>
            <a:spLocks noGrp="1"/>
          </p:cNvSpPr>
          <p:nvPr>
            <p:ph type="dt" sz="half" idx="10"/>
          </p:nvPr>
        </p:nvSpPr>
        <p:spPr/>
        <p:txBody>
          <a:bodyPr/>
          <a:lstStyle/>
          <a:p>
            <a:endParaRPr lang="en-IN"/>
          </a:p>
        </p:txBody>
      </p:sp>
      <p:sp>
        <p:nvSpPr>
          <p:cNvPr id="3" name="Footer Placeholder 2">
            <a:extLst>
              <a:ext uri="{FF2B5EF4-FFF2-40B4-BE49-F238E27FC236}">
                <a16:creationId xmlns="" xmlns:a16="http://schemas.microsoft.com/office/drawing/2014/main" id="{81860DE7-752F-FA81-B197-0AE92C3784D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7680E256-20D0-B781-E9D2-16070664B6B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96936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37D3D6-D713-3935-7679-263656B3A1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26674828-CF30-F664-CAEC-464ABC81C2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F1D48E5B-9ED6-E8D6-0F97-A0FE9C0C34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B6F5A7DF-0F74-9BC5-1387-2195C3743F79}"/>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FB54F162-AFDC-40C8-35DA-CF88D2591C1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F3F7DB8A-D7CF-3E53-D4B6-4FC8B6D96AE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2854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C723B4-8313-F8A3-67AE-8979E14E5D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4C9CB00A-62A5-F539-9D05-537B653E8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D07A1921-C811-3EAE-0DF7-A5D64DD04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B391EFBA-7EE2-2084-172D-1AA94B0DD6DA}"/>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8DB01669-9A24-51C0-B1A3-2FA9D5861EF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CC9699AE-A286-25B5-6940-94C48B4DA889}"/>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17121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D5DBA780-3E50-1E0F-1CF7-6AC07C2BE17A}"/>
              </a:ext>
            </a:extLst>
          </p:cNvPr>
          <p:cNvSpPr>
            <a:spLocks noGrp="1"/>
          </p:cNvSpPr>
          <p:nvPr>
            <p:ph type="title"/>
          </p:nvPr>
        </p:nvSpPr>
        <p:spPr>
          <a:xfrm>
            <a:off x="2631988" y="1544595"/>
            <a:ext cx="8721811" cy="146093"/>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a:extLst>
              <a:ext uri="{FF2B5EF4-FFF2-40B4-BE49-F238E27FC236}">
                <a16:creationId xmlns="" xmlns:a16="http://schemas.microsoft.com/office/drawing/2014/main" id="{73FD75A1-90BF-BC13-5756-79E21A1AE2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27B6B896-80F9-C18F-BC55-34E7F87529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N"/>
          </a:p>
        </p:txBody>
      </p:sp>
      <p:sp>
        <p:nvSpPr>
          <p:cNvPr id="5" name="Footer Placeholder 4">
            <a:extLst>
              <a:ext uri="{FF2B5EF4-FFF2-40B4-BE49-F238E27FC236}">
                <a16:creationId xmlns="" xmlns:a16="http://schemas.microsoft.com/office/drawing/2014/main" id="{F2B0AAFE-379C-DF5F-EEE4-1E4E4A9F8C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41C58090-1E21-98A0-E250-95BA54AB85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909EF-151F-4BFD-B2E8-3CA63EA71F11}" type="slidenum">
              <a:rPr lang="en-IN" smtClean="0"/>
              <a:t>‹#›</a:t>
            </a:fld>
            <a:endParaRPr lang="en-IN"/>
          </a:p>
        </p:txBody>
      </p:sp>
      <p:pic>
        <p:nvPicPr>
          <p:cNvPr id="7" name="Picture 2" descr="RNB Global University - Home | Facebook">
            <a:extLst>
              <a:ext uri="{FF2B5EF4-FFF2-40B4-BE49-F238E27FC236}">
                <a16:creationId xmlns="" xmlns:a16="http://schemas.microsoft.com/office/drawing/2014/main" id="{A3214A48-90A6-419D-A022-6FDF9DBE55C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919346" y="136525"/>
            <a:ext cx="1115104" cy="111510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C90F337F-D896-4C1F-64C9-D70F25B9E013}"/>
              </a:ext>
            </a:extLst>
          </p:cNvPr>
          <p:cNvSpPr/>
          <p:nvPr userDrawn="1"/>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1302065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40C6D89B-493B-DE64-37FB-586147175221}"/>
              </a:ext>
            </a:extLst>
          </p:cNvPr>
          <p:cNvSpPr>
            <a:spLocks noGrp="1"/>
          </p:cNvSpPr>
          <p:nvPr>
            <p:ph type="subTitle" idx="1"/>
          </p:nvPr>
        </p:nvSpPr>
        <p:spPr>
          <a:xfrm>
            <a:off x="8191500" y="4965700"/>
            <a:ext cx="2476499" cy="1562100"/>
          </a:xfrm>
        </p:spPr>
        <p:txBody>
          <a:bodyPr>
            <a:normAutofit fontScale="92500" lnSpcReduction="10000"/>
          </a:bodyPr>
          <a:lstStyle/>
          <a:p>
            <a:endParaRPr lang="en-US" dirty="0"/>
          </a:p>
          <a:p>
            <a:r>
              <a:rPr lang="en-US" dirty="0">
                <a:solidFill>
                  <a:srgbClr val="FF0000"/>
                </a:solidFill>
              </a:rPr>
              <a:t>Delivered by </a:t>
            </a:r>
          </a:p>
          <a:p>
            <a:r>
              <a:rPr lang="en-US" b="1" dirty="0" smtClean="0">
                <a:solidFill>
                  <a:srgbClr val="FF0000"/>
                </a:solidFill>
              </a:rPr>
              <a:t>Mr. Anil Swami</a:t>
            </a:r>
            <a:endParaRPr lang="en-US" b="1" dirty="0">
              <a:solidFill>
                <a:srgbClr val="FF0000"/>
              </a:solidFill>
            </a:endParaRPr>
          </a:p>
          <a:p>
            <a:r>
              <a:rPr lang="en-US" sz="2200" b="1" dirty="0">
                <a:solidFill>
                  <a:srgbClr val="FF0000"/>
                </a:solidFill>
              </a:rPr>
              <a:t>Asst. Professor</a:t>
            </a:r>
            <a:endParaRPr lang="en-IN" sz="2200" b="1" dirty="0">
              <a:solidFill>
                <a:srgbClr val="FF0000"/>
              </a:solidFill>
            </a:endParaRPr>
          </a:p>
        </p:txBody>
      </p:sp>
      <p:pic>
        <p:nvPicPr>
          <p:cNvPr id="2050" name="Picture 2" descr="RNB Global University - Home | Facebook">
            <a:extLst>
              <a:ext uri="{FF2B5EF4-FFF2-40B4-BE49-F238E27FC236}">
                <a16:creationId xmlns="" xmlns:a16="http://schemas.microsoft.com/office/drawing/2014/main" id="{F5EDFB42-32F6-193C-CE3A-1CD4E2FAB7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7" y="17058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 xmlns:a16="http://schemas.microsoft.com/office/drawing/2014/main" id="{B1298E87-BB37-416D-A444-4FAA07018B97}"/>
              </a:ext>
            </a:extLst>
          </p:cNvPr>
          <p:cNvSpPr>
            <a:spLocks noGrp="1"/>
          </p:cNvSpPr>
          <p:nvPr>
            <p:ph type="sldNum" sz="quarter" idx="12"/>
          </p:nvPr>
        </p:nvSpPr>
        <p:spPr/>
        <p:txBody>
          <a:bodyPr/>
          <a:lstStyle/>
          <a:p>
            <a:fld id="{88C909EF-151F-4BFD-B2E8-3CA63EA71F11}" type="slidenum">
              <a:rPr lang="en-IN" smtClean="0"/>
              <a:t>1</a:t>
            </a:fld>
            <a:endParaRPr lang="en-IN"/>
          </a:p>
        </p:txBody>
      </p:sp>
      <p:sp>
        <p:nvSpPr>
          <p:cNvPr id="6" name="Rectangle 5">
            <a:extLst>
              <a:ext uri="{FF2B5EF4-FFF2-40B4-BE49-F238E27FC236}">
                <a16:creationId xmlns="" xmlns:a16="http://schemas.microsoft.com/office/drawing/2014/main" id="{0571B0A5-634A-3F5C-27D9-7327226D764E}"/>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
        <p:nvSpPr>
          <p:cNvPr id="4" name="TextBox 3">
            <a:extLst>
              <a:ext uri="{FF2B5EF4-FFF2-40B4-BE49-F238E27FC236}">
                <a16:creationId xmlns="" xmlns:a16="http://schemas.microsoft.com/office/drawing/2014/main" id="{6DFFF660-3527-DE49-24EE-E8A4F60237F7}"/>
              </a:ext>
            </a:extLst>
          </p:cNvPr>
          <p:cNvSpPr txBox="1"/>
          <p:nvPr/>
        </p:nvSpPr>
        <p:spPr>
          <a:xfrm>
            <a:off x="2859207" y="2639622"/>
            <a:ext cx="6100548" cy="2014269"/>
          </a:xfrm>
          <a:prstGeom prst="rect">
            <a:avLst/>
          </a:prstGeom>
          <a:noFill/>
        </p:spPr>
        <p:txBody>
          <a:bodyPr wrap="square">
            <a:spAutoFit/>
          </a:bodyPr>
          <a:lstStyle/>
          <a:p>
            <a:pPr algn="ctr">
              <a:lnSpc>
                <a:spcPct val="150000"/>
              </a:lnSpc>
              <a:spcAft>
                <a:spcPts val="800"/>
              </a:spcAft>
            </a:pPr>
            <a:r>
              <a:rPr lang="en-IN" sz="4400" b="1"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Crop adaptation and mitigation to drought </a:t>
            </a:r>
            <a:endParaRPr lang="en-IN" sz="36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113152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34AAA391-6E79-9DCF-F24F-E9ABBFB03EEF}"/>
              </a:ext>
            </a:extLst>
          </p:cNvPr>
          <p:cNvSpPr txBox="1"/>
          <p:nvPr/>
        </p:nvSpPr>
        <p:spPr>
          <a:xfrm>
            <a:off x="350292" y="669243"/>
            <a:ext cx="11491415" cy="5386090"/>
          </a:xfrm>
          <a:prstGeom prst="rect">
            <a:avLst/>
          </a:prstGeom>
          <a:noFill/>
        </p:spPr>
        <p:txBody>
          <a:bodyPr wrap="square">
            <a:spAutoFit/>
          </a:bodyPr>
          <a:lstStyle/>
          <a:p>
            <a:pPr algn="just">
              <a:lnSpc>
                <a:spcPct val="150000"/>
              </a:lnSpc>
              <a:spcAft>
                <a:spcPts val="800"/>
              </a:spcAft>
            </a:pPr>
            <a:r>
              <a:rPr lang="en-IN" sz="2400" b="1" dirty="0">
                <a:effectLst/>
                <a:latin typeface="Cambria" panose="02040503050406030204" pitchFamily="18" charset="0"/>
                <a:ea typeface="Calibri" panose="020F0502020204030204" pitchFamily="34" charset="0"/>
                <a:cs typeface="Mangal" panose="02040503050203030202" pitchFamily="18" charset="0"/>
              </a:rPr>
              <a:t>Strategies for drought management</a:t>
            </a:r>
            <a:r>
              <a:rPr lang="en-IN" sz="2400" dirty="0">
                <a:effectLst/>
                <a:latin typeface="Cambria" panose="02040503050406030204" pitchFamily="18" charset="0"/>
                <a:ea typeface="Calibri" panose="020F0502020204030204" pitchFamily="34" charset="0"/>
                <a:cs typeface="Mangal" panose="02040503050203030202" pitchFamily="18" charset="0"/>
              </a:rPr>
              <a: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dirty="0">
                <a:effectLst/>
                <a:latin typeface="Cambria" panose="02040503050406030204" pitchFamily="18" charset="0"/>
                <a:ea typeface="Calibri" panose="020F0502020204030204" pitchFamily="34" charset="0"/>
                <a:cs typeface="Mangal" panose="02040503050203030202" pitchFamily="18" charset="0"/>
              </a:rPr>
              <a:t>The different strategies for drought management are discussed under the following heads.</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mj-lt"/>
              <a:buAutoNum type="arabicPeriod"/>
            </a:pPr>
            <a:r>
              <a:rPr lang="en-IN" sz="2400" b="1" dirty="0">
                <a:effectLst/>
                <a:latin typeface="Cambria" panose="02040503050406030204" pitchFamily="18" charset="0"/>
                <a:ea typeface="Calibri" panose="020F0502020204030204" pitchFamily="34" charset="0"/>
                <a:cs typeface="Mangal" panose="02040503050203030202" pitchFamily="18" charset="0"/>
              </a:rPr>
              <a:t>Adjusting the plant population:</a:t>
            </a:r>
            <a:r>
              <a:rPr lang="en-IN" sz="2400" dirty="0">
                <a:effectLst/>
                <a:latin typeface="Cambria" panose="02040503050406030204" pitchFamily="18" charset="0"/>
                <a:ea typeface="Calibri" panose="020F0502020204030204" pitchFamily="34" charset="0"/>
                <a:cs typeface="Mangal" panose="02040503050203030202" pitchFamily="18" charset="0"/>
              </a:rPr>
              <a: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r>
              <a:rPr lang="en-IN" sz="2400" dirty="0">
                <a:effectLst/>
                <a:latin typeface="Cambria" panose="02040503050406030204" pitchFamily="18" charset="0"/>
                <a:ea typeface="Calibri" panose="020F0502020204030204" pitchFamily="34" charset="0"/>
                <a:cs typeface="Mangal" panose="02040503050203030202" pitchFamily="18" charset="0"/>
              </a:rPr>
              <a:t>The plant population should be lesser in dryland conditions than under irrigated conditions. The rectangular type of planting pattern should always be followed under dryland conditions. Under dryland conditions whenever moisture stress occurs due to prolonged dry spells, under limited moisture supply the adjustment of plant population can be done </a:t>
            </a:r>
            <a:r>
              <a:rPr lang="en-IN" sz="2400" dirty="0" smtClean="0">
                <a:effectLst/>
                <a:latin typeface="Cambria" panose="02040503050406030204" pitchFamily="18" charset="0"/>
                <a:ea typeface="Calibri" panose="020F0502020204030204" pitchFamily="34" charset="0"/>
                <a:cs typeface="Mangal" panose="02040503050203030202" pitchFamily="18" charset="0"/>
              </a:rPr>
              <a:t>by  low plant population.</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41962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C1382175-4C3A-5668-1A7A-60D812058D48}"/>
              </a:ext>
            </a:extLst>
          </p:cNvPr>
          <p:cNvSpPr txBox="1"/>
          <p:nvPr/>
        </p:nvSpPr>
        <p:spPr>
          <a:xfrm>
            <a:off x="0" y="134700"/>
            <a:ext cx="11054687" cy="5998373"/>
          </a:xfrm>
          <a:prstGeom prst="rect">
            <a:avLst/>
          </a:prstGeom>
          <a:noFill/>
        </p:spPr>
        <p:txBody>
          <a:bodyPr wrap="square">
            <a:spAutoFit/>
          </a:bodyPr>
          <a:lstStyle/>
          <a:p>
            <a:pPr marL="457200" algn="just">
              <a:lnSpc>
                <a:spcPct val="200000"/>
              </a:lnSpc>
              <a:spcAft>
                <a:spcPts val="800"/>
              </a:spcAft>
            </a:pPr>
            <a:r>
              <a:rPr lang="en-IN" sz="2400" b="1" dirty="0">
                <a:effectLst/>
                <a:latin typeface="Cambria" panose="02040503050406030204" pitchFamily="18" charset="0"/>
                <a:ea typeface="Calibri" panose="020F0502020204030204" pitchFamily="34" charset="0"/>
                <a:cs typeface="Mangal" panose="02040503050203030202" pitchFamily="18" charset="0"/>
              </a:rPr>
              <a:t>a) Increasing the inter row distance:</a:t>
            </a:r>
            <a:r>
              <a:rPr lang="en-IN" sz="2400" dirty="0">
                <a:effectLst/>
                <a:latin typeface="Cambria" panose="02040503050406030204" pitchFamily="18" charset="0"/>
                <a:ea typeface="Calibri" panose="020F0502020204030204" pitchFamily="34" charset="0"/>
                <a:cs typeface="Mangal" panose="02040503050203030202" pitchFamily="18" charset="0"/>
              </a:rPr>
              <a:t> By adjusting a greater number of plants within the row and increasing the distance between the rows reduces the competition during any part of the growing period of the crop. Hence it is more suitable for limited moisture supply conditions.</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200000"/>
              </a:lnSpc>
              <a:spcAft>
                <a:spcPts val="800"/>
              </a:spcAft>
            </a:pPr>
            <a:r>
              <a:rPr lang="en-IN" sz="2400" b="1" dirty="0">
                <a:effectLst/>
                <a:latin typeface="Cambria" panose="02040503050406030204" pitchFamily="18" charset="0"/>
                <a:ea typeface="Calibri" panose="020F0502020204030204" pitchFamily="34" charset="0"/>
                <a:cs typeface="Mangal" panose="02040503050203030202" pitchFamily="18" charset="0"/>
              </a:rPr>
              <a:t>b) Increasing the intra row distance:</a:t>
            </a:r>
            <a:r>
              <a:rPr lang="en-IN" sz="2400" dirty="0">
                <a:effectLst/>
                <a:latin typeface="Cambria" panose="02040503050406030204" pitchFamily="18" charset="0"/>
                <a:ea typeface="Calibri" panose="020F0502020204030204" pitchFamily="34" charset="0"/>
                <a:cs typeface="Mangal" panose="02040503050203030202" pitchFamily="18" charset="0"/>
              </a:rPr>
              <a:t> Here the distance between plants is increased by which plants grow luxuriantly from the beginning. There will be competition for moisture during the reproductive period of the crop. Hence it is less advantageous as compared to above under limited moisture supply.</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641870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EEE945C-4CDB-05B8-C61C-8197E53C6F65}"/>
              </a:ext>
            </a:extLst>
          </p:cNvPr>
          <p:cNvSpPr txBox="1"/>
          <p:nvPr/>
        </p:nvSpPr>
        <p:spPr>
          <a:xfrm>
            <a:off x="341194" y="518615"/>
            <a:ext cx="10536071" cy="3017814"/>
          </a:xfrm>
          <a:prstGeom prst="rect">
            <a:avLst/>
          </a:prstGeom>
          <a:noFill/>
        </p:spPr>
        <p:txBody>
          <a:bodyPr wrap="square">
            <a:spAutoFit/>
          </a:bodyPr>
          <a:lstStyle/>
          <a:p>
            <a:pPr algn="just">
              <a:lnSpc>
                <a:spcPct val="150000"/>
              </a:lnSpc>
              <a:spcAft>
                <a:spcPts val="800"/>
              </a:spcAft>
            </a:pPr>
            <a:r>
              <a:rPr lang="en-IN" sz="2000" b="1" dirty="0">
                <a:effectLst/>
                <a:latin typeface="Cambria" panose="02040503050406030204" pitchFamily="18" charset="0"/>
                <a:ea typeface="Calibri" panose="020F0502020204030204" pitchFamily="34" charset="0"/>
                <a:cs typeface="Mangal" panose="02040503050203030202" pitchFamily="18" charset="0"/>
              </a:rPr>
              <a:t> 2. Mid-season corrections:</a:t>
            </a:r>
            <a:r>
              <a:rPr lang="en-IN" sz="2000" dirty="0">
                <a:effectLst/>
                <a:latin typeface="Cambria" panose="02040503050406030204" pitchFamily="18" charset="0"/>
                <a:ea typeface="Calibri" panose="020F0502020204030204" pitchFamily="34" charset="0"/>
                <a:cs typeface="Mangal" panose="02040503050203030202" pitchFamily="18" charset="0"/>
              </a:rPr>
              <a:t>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r>
              <a:rPr lang="en-IN" sz="2000" dirty="0">
                <a:effectLst/>
                <a:latin typeface="Cambria" panose="02040503050406030204" pitchFamily="18" charset="0"/>
                <a:ea typeface="Calibri" panose="020F0502020204030204" pitchFamily="34" charset="0"/>
                <a:cs typeface="Mangal" panose="02040503050203030202" pitchFamily="18" charset="0"/>
              </a:rPr>
              <a:t>The contingent management practices done in the standing crop to overcome the unfavourable soil moisture conditions due to prolonged dry spells are known as mid-season conditions.</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r>
              <a:rPr lang="en-IN" sz="2000" b="1" dirty="0">
                <a:effectLst/>
                <a:latin typeface="Cambria" panose="02040503050406030204" pitchFamily="18" charset="0"/>
                <a:ea typeface="Calibri" panose="020F0502020204030204" pitchFamily="34" charset="0"/>
                <a:cs typeface="Mangal" panose="02040503050203030202" pitchFamily="18" charset="0"/>
              </a:rPr>
              <a:t>a) Thinning:</a:t>
            </a:r>
            <a:r>
              <a:rPr lang="en-IN" sz="2000" dirty="0">
                <a:effectLst/>
                <a:latin typeface="Cambria" panose="02040503050406030204" pitchFamily="18" charset="0"/>
                <a:ea typeface="Calibri" panose="020F0502020204030204" pitchFamily="34" charset="0"/>
                <a:cs typeface="Mangal" panose="02040503050203030202" pitchFamily="18" charset="0"/>
              </a:rPr>
              <a:t> This can be done by removing every alternate row or every third row which will save the crop from failure by reducing the competition </a:t>
            </a:r>
            <a:endParaRPr lang="en-IN" sz="2000" dirty="0"/>
          </a:p>
        </p:txBody>
      </p:sp>
      <p:sp>
        <p:nvSpPr>
          <p:cNvPr id="5" name="TextBox 4">
            <a:extLst>
              <a:ext uri="{FF2B5EF4-FFF2-40B4-BE49-F238E27FC236}">
                <a16:creationId xmlns="" xmlns:a16="http://schemas.microsoft.com/office/drawing/2014/main" id="{B5D4CACD-992C-6470-37A5-EACD8394987E}"/>
              </a:ext>
            </a:extLst>
          </p:cNvPr>
          <p:cNvSpPr txBox="1"/>
          <p:nvPr/>
        </p:nvSpPr>
        <p:spPr>
          <a:xfrm>
            <a:off x="341194" y="3889612"/>
            <a:ext cx="10358652" cy="2545890"/>
          </a:xfrm>
          <a:prstGeom prst="rect">
            <a:avLst/>
          </a:prstGeom>
          <a:noFill/>
        </p:spPr>
        <p:txBody>
          <a:bodyPr wrap="square">
            <a:spAutoFit/>
          </a:bodyPr>
          <a:lstStyle/>
          <a:p>
            <a:pPr marL="457200" algn="just">
              <a:lnSpc>
                <a:spcPct val="150000"/>
              </a:lnSpc>
              <a:spcAft>
                <a:spcPts val="800"/>
              </a:spcAft>
            </a:pPr>
            <a:r>
              <a:rPr lang="en-IN" sz="2000" b="1" dirty="0">
                <a:effectLst/>
                <a:latin typeface="Cambria" panose="02040503050406030204" pitchFamily="18" charset="0"/>
                <a:ea typeface="Calibri" panose="020F0502020204030204" pitchFamily="34" charset="0"/>
                <a:cs typeface="Mangal" panose="02040503050203030202" pitchFamily="18" charset="0"/>
              </a:rPr>
              <a:t>b) Spraying:</a:t>
            </a:r>
            <a:r>
              <a:rPr lang="en-IN" sz="2000" dirty="0">
                <a:effectLst/>
                <a:latin typeface="Cambria" panose="02040503050406030204" pitchFamily="18" charset="0"/>
                <a:ea typeface="Calibri" panose="020F0502020204030204" pitchFamily="34" charset="0"/>
                <a:cs typeface="Mangal" panose="02040503050203030202" pitchFamily="18" charset="0"/>
              </a:rPr>
              <a:t> In crops like groundnut, castor, red gram, etc., during prolonged dry spells the crop can saved by spraying water at weekly intervals or 2 per cent urea at week to 10 days interval.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r>
              <a:rPr lang="en-IN" sz="2000" b="1" dirty="0">
                <a:effectLst/>
                <a:latin typeface="Cambria" panose="02040503050406030204" pitchFamily="18" charset="0"/>
                <a:ea typeface="Calibri" panose="020F0502020204030204" pitchFamily="34" charset="0"/>
                <a:cs typeface="Mangal" panose="02040503050203030202" pitchFamily="18" charset="0"/>
              </a:rPr>
              <a:t>c) Ratooning:</a:t>
            </a:r>
            <a:r>
              <a:rPr lang="en-IN" sz="2000" dirty="0">
                <a:effectLst/>
                <a:latin typeface="Cambria" panose="02040503050406030204" pitchFamily="18" charset="0"/>
                <a:ea typeface="Calibri" panose="020F0502020204030204" pitchFamily="34" charset="0"/>
                <a:cs typeface="Mangal" panose="02040503050203030202" pitchFamily="18" charset="0"/>
              </a:rPr>
              <a:t> In crops like sorghum and bajra, ratooning can practice as mid-season correction measure after break of dry spell.</a:t>
            </a:r>
            <a:endParaRPr lang="en-IN"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620516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9CAA8EF9-F53E-96DB-4315-49343C82AF5C}"/>
              </a:ext>
            </a:extLst>
          </p:cNvPr>
          <p:cNvSpPr txBox="1"/>
          <p:nvPr/>
        </p:nvSpPr>
        <p:spPr>
          <a:xfrm>
            <a:off x="450376" y="762475"/>
            <a:ext cx="10249469" cy="5572616"/>
          </a:xfrm>
          <a:prstGeom prst="rect">
            <a:avLst/>
          </a:prstGeom>
          <a:noFill/>
        </p:spPr>
        <p:txBody>
          <a:bodyPr wrap="square">
            <a:spAutoFit/>
          </a:bodyPr>
          <a:lstStyle/>
          <a:p>
            <a:pPr marL="342900" lvl="0" indent="-342900" algn="just">
              <a:lnSpc>
                <a:spcPct val="150000"/>
              </a:lnSpc>
              <a:buFont typeface="+mj-lt"/>
              <a:buAutoNum type="arabicPeriod" startAt="3"/>
            </a:pPr>
            <a:r>
              <a:rPr lang="en-IN" sz="2400" b="1" dirty="0">
                <a:effectLst/>
                <a:latin typeface="Cambria" panose="02040503050406030204" pitchFamily="18" charset="0"/>
                <a:ea typeface="Calibri" panose="020F0502020204030204" pitchFamily="34" charset="0"/>
                <a:cs typeface="Mangal" panose="02040503050203030202" pitchFamily="18" charset="0"/>
              </a:rPr>
              <a:t>Mulching: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2400" dirty="0">
                <a:effectLst/>
                <a:latin typeface="Cambria" panose="02040503050406030204" pitchFamily="18" charset="0"/>
                <a:ea typeface="Calibri" panose="020F0502020204030204" pitchFamily="34" charset="0"/>
                <a:cs typeface="Mangal" panose="02040503050203030202" pitchFamily="18" charset="0"/>
              </a:rPr>
              <a:t>It is a practice of spreading any covering material on soil surface to reduce evaporation losses. The mulches will prolong the moisture availability in the soil and save the crop during drought conditions.</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rabicPeriod" startAt="4"/>
            </a:pPr>
            <a:r>
              <a:rPr lang="en-IN" sz="2400" b="1" dirty="0">
                <a:effectLst/>
                <a:latin typeface="Cambria" panose="02040503050406030204" pitchFamily="18" charset="0"/>
                <a:ea typeface="Calibri" panose="020F0502020204030204" pitchFamily="34" charset="0"/>
                <a:cs typeface="Mangal" panose="02040503050203030202" pitchFamily="18" charset="0"/>
              </a:rPr>
              <a:t>Weed control:</a:t>
            </a:r>
            <a:r>
              <a:rPr lang="en-IN" sz="2400" dirty="0">
                <a:effectLst/>
                <a:latin typeface="Cambria" panose="02040503050406030204" pitchFamily="18" charset="0"/>
                <a:ea typeface="Calibri" panose="020F0502020204030204" pitchFamily="34" charset="0"/>
                <a:cs typeface="Mangal" panose="02040503050203030202" pitchFamily="18" charset="0"/>
              </a:rPr>
              <a: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r>
              <a:rPr lang="en-IN" sz="2400" dirty="0">
                <a:effectLst/>
                <a:latin typeface="Cambria" panose="02040503050406030204" pitchFamily="18" charset="0"/>
                <a:ea typeface="Calibri" panose="020F0502020204030204" pitchFamily="34" charset="0"/>
                <a:cs typeface="Mangal" panose="02040503050203030202" pitchFamily="18" charset="0"/>
              </a:rPr>
              <a:t>Weeds compete with crop for different growth resources ore seriously under dryland conditions. The water requirement of most of the weeds is more than the crop plants. Hence, they compete more for soil moisture. Therefore, the weed control especially during early stages of crop growth reduces the impact of dry spell by soil moisture conservation.</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236766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FD7F1057-C6B9-756A-1C72-7AC5122540D5}"/>
              </a:ext>
            </a:extLst>
          </p:cNvPr>
          <p:cNvSpPr txBox="1"/>
          <p:nvPr/>
        </p:nvSpPr>
        <p:spPr>
          <a:xfrm>
            <a:off x="600500" y="750628"/>
            <a:ext cx="11163869" cy="3808350"/>
          </a:xfrm>
          <a:prstGeom prst="rect">
            <a:avLst/>
          </a:prstGeom>
          <a:noFill/>
        </p:spPr>
        <p:txBody>
          <a:bodyPr wrap="square">
            <a:spAutoFit/>
          </a:bodyPr>
          <a:lstStyle/>
          <a:p>
            <a:pPr marL="342900" lvl="0" indent="-342900" algn="just">
              <a:lnSpc>
                <a:spcPct val="150000"/>
              </a:lnSpc>
              <a:buFont typeface="+mj-lt"/>
              <a:buAutoNum type="arabicPeriod" startAt="3"/>
            </a:pPr>
            <a:r>
              <a:rPr lang="en-IN" sz="2800" b="1" dirty="0">
                <a:effectLst/>
                <a:latin typeface="Cambria" panose="02040503050406030204" pitchFamily="18" charset="0"/>
                <a:ea typeface="Calibri" panose="020F0502020204030204" pitchFamily="34" charset="0"/>
                <a:cs typeface="Mangal" panose="02040503050203030202" pitchFamily="18" charset="0"/>
              </a:rPr>
              <a:t> Water harvesting and lifesaving irrigation:</a:t>
            </a:r>
            <a:r>
              <a:rPr lang="en-IN" sz="2800" dirty="0">
                <a:effectLst/>
                <a:latin typeface="Cambria" panose="02040503050406030204" pitchFamily="18" charset="0"/>
                <a:ea typeface="Calibri" panose="020F0502020204030204" pitchFamily="34" charset="0"/>
                <a:cs typeface="Mangal" panose="02040503050203030202" pitchFamily="18" charset="0"/>
              </a:rPr>
              <a:t> </a:t>
            </a:r>
          </a:p>
          <a:p>
            <a:pPr marL="342900" lvl="0" indent="-342900" algn="just">
              <a:lnSpc>
                <a:spcPct val="150000"/>
              </a:lnSpc>
              <a:buFont typeface="+mj-lt"/>
              <a:buAutoNum type="arabicPeriod" startAt="3"/>
            </a:pP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r>
              <a:rPr lang="en-IN" sz="2800" dirty="0">
                <a:effectLst/>
                <a:latin typeface="Cambria" panose="02040503050406030204" pitchFamily="18" charset="0"/>
                <a:ea typeface="Calibri" panose="020F0502020204030204" pitchFamily="34" charset="0"/>
                <a:cs typeface="Mangal" panose="02040503050203030202" pitchFamily="18" charset="0"/>
              </a:rPr>
              <a:t>The collection of runoff water during peak periods of rainfall and storing in different structures is known as water harvesting. The stored water can be used for giving the lifesaving irrigation during prolonged dry spells.</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996594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3821F6-EDC6-E0D3-8341-2AC253993127}"/>
              </a:ext>
            </a:extLst>
          </p:cNvPr>
          <p:cNvSpPr>
            <a:spLocks noGrp="1"/>
          </p:cNvSpPr>
          <p:nvPr>
            <p:ph type="title"/>
          </p:nvPr>
        </p:nvSpPr>
        <p:spPr>
          <a:xfrm rot="20041511">
            <a:off x="2949936" y="2009513"/>
            <a:ext cx="5886434" cy="1325563"/>
          </a:xfrm>
        </p:spPr>
        <p:txBody>
          <a:bodyPr>
            <a:normAutofit/>
          </a:bodyPr>
          <a:lstStyle/>
          <a:p>
            <a:r>
              <a:rPr lang="en-US" sz="6600" b="1" dirty="0">
                <a:solidFill>
                  <a:srgbClr val="FF0000"/>
                </a:solidFill>
                <a:latin typeface="Times New Roman" panose="02020603050405020304" pitchFamily="18" charset="0"/>
                <a:cs typeface="Times New Roman" panose="02020603050405020304" pitchFamily="18" charset="0"/>
              </a:rPr>
              <a:t>Thank  You</a:t>
            </a:r>
            <a:endParaRPr lang="en-IN" sz="6600" b="1" dirty="0">
              <a:solidFill>
                <a:srgbClr val="FF0000"/>
              </a:solidFill>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 xmlns:a16="http://schemas.microsoft.com/office/drawing/2014/main" id="{D9007FF2-AB3B-4188-A576-2C032AA04686}"/>
              </a:ext>
            </a:extLst>
          </p:cNvPr>
          <p:cNvSpPr>
            <a:spLocks noGrp="1"/>
          </p:cNvSpPr>
          <p:nvPr>
            <p:ph type="dt" sz="half" idx="10"/>
          </p:nvPr>
        </p:nvSpPr>
        <p:spPr/>
        <p:txBody>
          <a:bodyPr/>
          <a:lstStyle/>
          <a:p>
            <a:endParaRPr lang="en-IN"/>
          </a:p>
        </p:txBody>
      </p:sp>
      <p:sp>
        <p:nvSpPr>
          <p:cNvPr id="4" name="Slide Number Placeholder 3">
            <a:extLst>
              <a:ext uri="{FF2B5EF4-FFF2-40B4-BE49-F238E27FC236}">
                <a16:creationId xmlns="" xmlns:a16="http://schemas.microsoft.com/office/drawing/2014/main" id="{E61BEF5B-446A-4702-A484-7F04E8B5B483}"/>
              </a:ext>
            </a:extLst>
          </p:cNvPr>
          <p:cNvSpPr>
            <a:spLocks noGrp="1"/>
          </p:cNvSpPr>
          <p:nvPr>
            <p:ph type="sldNum" sz="quarter" idx="12"/>
          </p:nvPr>
        </p:nvSpPr>
        <p:spPr/>
        <p:txBody>
          <a:bodyPr/>
          <a:lstStyle/>
          <a:p>
            <a:fld id="{88C909EF-151F-4BFD-B2E8-3CA63EA71F11}" type="slidenum">
              <a:rPr lang="en-IN" smtClean="0"/>
              <a:t>15</a:t>
            </a:fld>
            <a:endParaRPr lang="en-IN"/>
          </a:p>
        </p:txBody>
      </p:sp>
      <p:sp>
        <p:nvSpPr>
          <p:cNvPr id="6" name="Rectangle 5">
            <a:extLst>
              <a:ext uri="{FF2B5EF4-FFF2-40B4-BE49-F238E27FC236}">
                <a16:creationId xmlns="" xmlns:a16="http://schemas.microsoft.com/office/drawing/2014/main" id="{7AEA90D3-90E1-D5B9-61CC-FCE627E2817B}"/>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2000865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893" y="889348"/>
            <a:ext cx="10515600" cy="5362771"/>
          </a:xfrm>
        </p:spPr>
        <p:txBody>
          <a:bodyPr>
            <a:normAutofit/>
          </a:bodyPr>
          <a:lstStyle/>
          <a:p>
            <a:pPr marL="0" indent="0">
              <a:buNone/>
            </a:pPr>
            <a:r>
              <a:rPr lang="en-US" sz="4800" b="1" dirty="0" smtClean="0"/>
              <a:t>Objective:-</a:t>
            </a:r>
            <a:endParaRPr lang="en-IN" dirty="0"/>
          </a:p>
          <a:p>
            <a:r>
              <a:rPr lang="en-US" dirty="0" smtClean="0"/>
              <a:t>Tell </a:t>
            </a:r>
            <a:r>
              <a:rPr lang="en-US" dirty="0"/>
              <a:t>the soil and climatic conditions prevalent in </a:t>
            </a:r>
            <a:r>
              <a:rPr lang="en-US" dirty="0" err="1"/>
              <a:t>rainfed</a:t>
            </a:r>
            <a:r>
              <a:rPr lang="en-US" dirty="0"/>
              <a:t> areas. </a:t>
            </a:r>
          </a:p>
          <a:p>
            <a:r>
              <a:rPr lang="en-US" dirty="0" smtClean="0"/>
              <a:t>Interpret </a:t>
            </a:r>
            <a:r>
              <a:rPr lang="en-US" dirty="0"/>
              <a:t>various water harvesting techniques and their efficient utilization. </a:t>
            </a:r>
          </a:p>
          <a:p>
            <a:r>
              <a:rPr lang="en-US" dirty="0" smtClean="0"/>
              <a:t>Apply </a:t>
            </a:r>
            <a:r>
              <a:rPr lang="en-US" dirty="0"/>
              <a:t>contingent crop planning for aberrant weather conditions. </a:t>
            </a:r>
          </a:p>
          <a:p>
            <a:r>
              <a:rPr lang="en-US" dirty="0" smtClean="0"/>
              <a:t>Examine </a:t>
            </a:r>
            <a:r>
              <a:rPr lang="en-US" dirty="0"/>
              <a:t>the seasonal rainfall and different types of watershed and its components. </a:t>
            </a:r>
          </a:p>
          <a:p>
            <a:r>
              <a:rPr lang="en-US" dirty="0" smtClean="0"/>
              <a:t>Select </a:t>
            </a:r>
            <a:r>
              <a:rPr lang="en-US" dirty="0"/>
              <a:t>soil and water conservation techniques to avoid their losses. </a:t>
            </a:r>
            <a:r>
              <a:rPr lang="en-IN" dirty="0"/>
              <a:t>	</a:t>
            </a:r>
          </a:p>
          <a:p>
            <a:endParaRPr lang="en-IN" dirty="0"/>
          </a:p>
        </p:txBody>
      </p:sp>
      <p:sp>
        <p:nvSpPr>
          <p:cNvPr id="5" name="Slide Number Placeholder 4"/>
          <p:cNvSpPr>
            <a:spLocks noGrp="1"/>
          </p:cNvSpPr>
          <p:nvPr>
            <p:ph type="sldNum" sz="quarter" idx="12"/>
          </p:nvPr>
        </p:nvSpPr>
        <p:spPr/>
        <p:txBody>
          <a:bodyPr/>
          <a:lstStyle/>
          <a:p>
            <a:fld id="{88C909EF-151F-4BFD-B2E8-3CA63EA71F11}" type="slidenum">
              <a:rPr lang="en-IN" smtClean="0"/>
              <a:t>2</a:t>
            </a:fld>
            <a:endParaRPr lang="en-IN"/>
          </a:p>
        </p:txBody>
      </p:sp>
    </p:spTree>
    <p:extLst>
      <p:ext uri="{BB962C8B-B14F-4D97-AF65-F5344CB8AC3E}">
        <p14:creationId xmlns:p14="http://schemas.microsoft.com/office/powerpoint/2010/main" val="3778368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0874C491-7735-E758-4CDF-D4D42DC39E5E}"/>
              </a:ext>
            </a:extLst>
          </p:cNvPr>
          <p:cNvSpPr txBox="1"/>
          <p:nvPr/>
        </p:nvSpPr>
        <p:spPr>
          <a:xfrm>
            <a:off x="354842" y="614149"/>
            <a:ext cx="10454185" cy="2628220"/>
          </a:xfrm>
          <a:prstGeom prst="rect">
            <a:avLst/>
          </a:prstGeom>
          <a:noFill/>
        </p:spPr>
        <p:txBody>
          <a:bodyPr wrap="square">
            <a:spAutoFit/>
          </a:bodyPr>
          <a:lstStyle/>
          <a:p>
            <a:pPr algn="just">
              <a:lnSpc>
                <a:spcPct val="150000"/>
              </a:lnSpc>
              <a:spcAft>
                <a:spcPts val="800"/>
              </a:spcAft>
            </a:pPr>
            <a:r>
              <a:rPr lang="en-IN" sz="3600" b="1" dirty="0">
                <a:solidFill>
                  <a:srgbClr val="FF0000"/>
                </a:solidFill>
                <a:effectLst/>
                <a:latin typeface="Cambria" panose="02040503050406030204" pitchFamily="18" charset="0"/>
                <a:ea typeface="Calibri" panose="020F0502020204030204" pitchFamily="34" charset="0"/>
                <a:cs typeface="Mangal" panose="02040503050203030202" pitchFamily="18" charset="0"/>
              </a:rPr>
              <a:t>Crop Adaptations</a:t>
            </a:r>
            <a:r>
              <a:rPr lang="en-IN" sz="3600" dirty="0">
                <a:solidFill>
                  <a:srgbClr val="FF0000"/>
                </a:solidFill>
                <a:effectLst/>
                <a:latin typeface="Cambria" panose="02040503050406030204" pitchFamily="18" charset="0"/>
                <a:ea typeface="Calibri" panose="020F0502020204030204" pitchFamily="34" charset="0"/>
                <a:cs typeface="Mangal" panose="02040503050203030202" pitchFamily="18" charset="0"/>
              </a:rPr>
              <a:t> </a:t>
            </a:r>
            <a:endParaRPr lang="en-IN" sz="32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dirty="0">
                <a:effectLst/>
                <a:latin typeface="Cambria" panose="02040503050406030204" pitchFamily="18" charset="0"/>
                <a:ea typeface="Calibri" panose="020F0502020204030204" pitchFamily="34" charset="0"/>
                <a:cs typeface="Mangal" panose="02040503050203030202" pitchFamily="18" charset="0"/>
              </a:rPr>
              <a:t>The ability of crop to grow satisfactorily under water stress is called drought adaptation. Adaptation is structural or functional modification in plants to survive and reproduce in a particular environment.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9" name="TextBox 8">
            <a:extLst>
              <a:ext uri="{FF2B5EF4-FFF2-40B4-BE49-F238E27FC236}">
                <a16:creationId xmlns="" xmlns:a16="http://schemas.microsoft.com/office/drawing/2014/main" id="{8C035712-7806-08F8-66DB-AB04F51E5F36}"/>
              </a:ext>
            </a:extLst>
          </p:cNvPr>
          <p:cNvSpPr txBox="1"/>
          <p:nvPr/>
        </p:nvSpPr>
        <p:spPr>
          <a:xfrm>
            <a:off x="354842" y="3631799"/>
            <a:ext cx="10454185" cy="1797223"/>
          </a:xfrm>
          <a:prstGeom prst="rect">
            <a:avLst/>
          </a:prstGeom>
          <a:noFill/>
        </p:spPr>
        <p:txBody>
          <a:bodyPr wrap="square">
            <a:spAutoFit/>
          </a:bodyPr>
          <a:lstStyle/>
          <a:p>
            <a:pPr algn="just">
              <a:lnSpc>
                <a:spcPct val="150000"/>
              </a:lnSpc>
              <a:spcAft>
                <a:spcPts val="800"/>
              </a:spcAft>
            </a:pPr>
            <a:r>
              <a:rPr lang="en-IN" sz="2400" dirty="0">
                <a:effectLst/>
                <a:latin typeface="Cambria" panose="02040503050406030204" pitchFamily="18" charset="0"/>
                <a:ea typeface="Calibri" panose="020F0502020204030204" pitchFamily="34" charset="0"/>
                <a:cs typeface="Mangal" panose="02040503050203030202" pitchFamily="18" charset="0"/>
              </a:rPr>
              <a:t>Crops survive and grow under moisture stress conditions mainly by two ways: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arenBoth"/>
            </a:pPr>
            <a:r>
              <a:rPr lang="en-IN" sz="2400" dirty="0">
                <a:effectLst/>
                <a:latin typeface="Cambria" panose="02040503050406030204" pitchFamily="18" charset="0"/>
                <a:ea typeface="Calibri" panose="020F0502020204030204" pitchFamily="34" charset="0"/>
                <a:cs typeface="Mangal" panose="02040503050203030202" pitchFamily="18" charset="0"/>
              </a:rPr>
              <a:t>Escaping drought and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mj-lt"/>
              <a:buAutoNum type="romanLcParenBoth"/>
            </a:pPr>
            <a:r>
              <a:rPr lang="en-IN" sz="2400" dirty="0">
                <a:effectLst/>
                <a:latin typeface="Cambria" panose="02040503050406030204" pitchFamily="18" charset="0"/>
                <a:ea typeface="Calibri" panose="020F0502020204030204" pitchFamily="34" charset="0"/>
                <a:cs typeface="Mangal" panose="02040503050203030202" pitchFamily="18" charset="0"/>
              </a:rPr>
              <a:t>Drought resistance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771788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48A4BBFF-DF63-5450-9736-16208C590C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55844" y="457830"/>
            <a:ext cx="8275875" cy="4750711"/>
          </a:xfrm>
          <a:prstGeom prst="rect">
            <a:avLst/>
          </a:prstGeom>
          <a:noFill/>
          <a:ln>
            <a:noFill/>
          </a:ln>
        </p:spPr>
      </p:pic>
      <p:sp>
        <p:nvSpPr>
          <p:cNvPr id="4" name="TextBox 3">
            <a:extLst>
              <a:ext uri="{FF2B5EF4-FFF2-40B4-BE49-F238E27FC236}">
                <a16:creationId xmlns="" xmlns:a16="http://schemas.microsoft.com/office/drawing/2014/main" id="{41766886-4547-1AA8-9701-C6359B79ED91}"/>
              </a:ext>
            </a:extLst>
          </p:cNvPr>
          <p:cNvSpPr txBox="1"/>
          <p:nvPr/>
        </p:nvSpPr>
        <p:spPr>
          <a:xfrm>
            <a:off x="614148" y="5521596"/>
            <a:ext cx="10112991" cy="586635"/>
          </a:xfrm>
          <a:prstGeom prst="rect">
            <a:avLst/>
          </a:prstGeom>
          <a:noFill/>
        </p:spPr>
        <p:txBody>
          <a:bodyPr wrap="square">
            <a:spAutoFit/>
          </a:bodyPr>
          <a:lstStyle/>
          <a:p>
            <a:pPr algn="ctr">
              <a:lnSpc>
                <a:spcPct val="150000"/>
              </a:lnSpc>
              <a:spcAft>
                <a:spcPts val="800"/>
              </a:spcAft>
            </a:pPr>
            <a:r>
              <a:rPr lang="en-IN" sz="2400" dirty="0">
                <a:effectLst/>
                <a:latin typeface="Cambria" panose="02040503050406030204" pitchFamily="18" charset="0"/>
                <a:ea typeface="Calibri" panose="020F0502020204030204" pitchFamily="34" charset="0"/>
                <a:cs typeface="Mangal" panose="02040503050203030202" pitchFamily="18" charset="0"/>
              </a:rPr>
              <a:t>Flow chart showing different mechanisms for overcoming moisture stress</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036252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C3D71B40-8A3F-C57A-6FD6-8E70EE3BCD3F}"/>
              </a:ext>
            </a:extLst>
          </p:cNvPr>
          <p:cNvSpPr txBox="1"/>
          <p:nvPr/>
        </p:nvSpPr>
        <p:spPr>
          <a:xfrm>
            <a:off x="600501" y="491319"/>
            <a:ext cx="10317708" cy="4003275"/>
          </a:xfrm>
          <a:prstGeom prst="rect">
            <a:avLst/>
          </a:prstGeom>
          <a:noFill/>
        </p:spPr>
        <p:txBody>
          <a:bodyPr wrap="square">
            <a:spAutoFit/>
          </a:bodyPr>
          <a:lstStyle/>
          <a:p>
            <a:pPr algn="just">
              <a:lnSpc>
                <a:spcPct val="150000"/>
              </a:lnSpc>
              <a:spcAft>
                <a:spcPts val="800"/>
              </a:spcAft>
            </a:pPr>
            <a:r>
              <a:rPr lang="en-IN" sz="2800" b="1" dirty="0">
                <a:effectLst/>
                <a:latin typeface="Cambria" panose="02040503050406030204" pitchFamily="18" charset="0"/>
                <a:ea typeface="Calibri" panose="020F0502020204030204" pitchFamily="34" charset="0"/>
                <a:cs typeface="Mangal" panose="02040503050203030202" pitchFamily="18" charset="0"/>
              </a:rPr>
              <a:t>Escaping Drought</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dirty="0">
                <a:effectLst/>
                <a:latin typeface="Cambria" panose="02040503050406030204" pitchFamily="18" charset="0"/>
                <a:ea typeface="Calibri" panose="020F0502020204030204" pitchFamily="34" charset="0"/>
                <a:cs typeface="Mangal" panose="02040503050203030202" pitchFamily="18" charset="0"/>
              </a:rPr>
              <a:t> Evading the period of drought is the simplest means of adaptation of plants to dry conditions. Many short duration desert plants, (ephemerals), germinate with rains and mature in five to six weeks. These plants have no mechanism for overcoming moisture stress and are, therefore, are not drought resistant.</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008034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D425E0D5-39C4-CD98-199F-EF0A8A3AABDC}"/>
              </a:ext>
            </a:extLst>
          </p:cNvPr>
          <p:cNvSpPr txBox="1"/>
          <p:nvPr/>
        </p:nvSpPr>
        <p:spPr>
          <a:xfrm>
            <a:off x="0" y="0"/>
            <a:ext cx="10795379" cy="6057107"/>
          </a:xfrm>
          <a:prstGeom prst="rect">
            <a:avLst/>
          </a:prstGeom>
          <a:noFill/>
        </p:spPr>
        <p:txBody>
          <a:bodyPr wrap="square">
            <a:spAutoFit/>
          </a:bodyPr>
          <a:lstStyle/>
          <a:p>
            <a:pPr marL="342900" indent="-342900" algn="just">
              <a:lnSpc>
                <a:spcPct val="200000"/>
              </a:lnSpc>
              <a:spcAft>
                <a:spcPts val="800"/>
              </a:spcAft>
              <a:buFont typeface="Arial" panose="020B0604020202020204" pitchFamily="34" charset="0"/>
              <a:buChar char="•"/>
            </a:pPr>
            <a:r>
              <a:rPr lang="en-IN" sz="2000" dirty="0">
                <a:effectLst/>
                <a:latin typeface="Cambria" panose="02040503050406030204" pitchFamily="18" charset="0"/>
                <a:ea typeface="Calibri" panose="020F0502020204030204" pitchFamily="34" charset="0"/>
                <a:cs typeface="Mangal" panose="02040503050203030202" pitchFamily="18" charset="0"/>
              </a:rPr>
              <a:t>In cultivated crops, the ability of a cultivar to mature before the soil dries is the main adaptation to growth in dry regions. </a:t>
            </a:r>
          </a:p>
          <a:p>
            <a:pPr marL="342900" indent="-342900" algn="just">
              <a:lnSpc>
                <a:spcPct val="200000"/>
              </a:lnSpc>
              <a:spcAft>
                <a:spcPts val="800"/>
              </a:spcAft>
              <a:buFont typeface="Arial" panose="020B0604020202020204" pitchFamily="34" charset="0"/>
              <a:buChar char="•"/>
            </a:pPr>
            <a:r>
              <a:rPr lang="en-IN" sz="2000" dirty="0">
                <a:effectLst/>
                <a:latin typeface="Cambria" panose="02040503050406030204" pitchFamily="18" charset="0"/>
                <a:ea typeface="Calibri" panose="020F0502020204030204" pitchFamily="34" charset="0"/>
                <a:cs typeface="Mangal" panose="02040503050203030202" pitchFamily="18" charset="0"/>
              </a:rPr>
              <a:t>However, only very few crops have such a short growing season to be called as ephemerals. </a:t>
            </a:r>
          </a:p>
          <a:p>
            <a:pPr marL="342900" indent="-342900" algn="just">
              <a:lnSpc>
                <a:spcPct val="200000"/>
              </a:lnSpc>
              <a:spcAft>
                <a:spcPts val="800"/>
              </a:spcAft>
              <a:buFont typeface="Arial" panose="020B0604020202020204" pitchFamily="34" charset="0"/>
              <a:buChar char="•"/>
            </a:pPr>
            <a:r>
              <a:rPr lang="en-IN" sz="2000" dirty="0">
                <a:effectLst/>
                <a:latin typeface="Cambria" panose="02040503050406030204" pitchFamily="18" charset="0"/>
                <a:ea typeface="Calibri" panose="020F0502020204030204" pitchFamily="34" charset="0"/>
                <a:cs typeface="Mangal" panose="02040503050203030202" pitchFamily="18" charset="0"/>
              </a:rPr>
              <a:t>Certain varieties of pearl millet mature within 60 days after sowing. </a:t>
            </a:r>
          </a:p>
          <a:p>
            <a:pPr marL="342900" indent="-342900" algn="just">
              <a:lnSpc>
                <a:spcPct val="200000"/>
              </a:lnSpc>
              <a:spcAft>
                <a:spcPts val="800"/>
              </a:spcAft>
              <a:buFont typeface="Arial" panose="020B0604020202020204" pitchFamily="34" charset="0"/>
              <a:buChar char="•"/>
            </a:pPr>
            <a:r>
              <a:rPr lang="en-IN" sz="2000" dirty="0">
                <a:effectLst/>
                <a:latin typeface="Cambria" panose="02040503050406030204" pitchFamily="18" charset="0"/>
                <a:ea typeface="Calibri" panose="020F0502020204030204" pitchFamily="34" charset="0"/>
                <a:cs typeface="Mangal" panose="02040503050203030202" pitchFamily="18" charset="0"/>
              </a:rPr>
              <a:t>Short duration pulses like cowpea, green-gram, black gram can be included in this category. </a:t>
            </a:r>
          </a:p>
          <a:p>
            <a:pPr marL="342900" indent="-342900" algn="just">
              <a:lnSpc>
                <a:spcPct val="200000"/>
              </a:lnSpc>
              <a:spcAft>
                <a:spcPts val="800"/>
              </a:spcAft>
              <a:buFont typeface="Arial" panose="020B0604020202020204" pitchFamily="34" charset="0"/>
              <a:buChar char="•"/>
            </a:pPr>
            <a:r>
              <a:rPr lang="en-IN" sz="2000" dirty="0">
                <a:effectLst/>
                <a:latin typeface="Cambria" panose="02040503050406030204" pitchFamily="18" charset="0"/>
                <a:ea typeface="Calibri" panose="020F0502020204030204" pitchFamily="34" charset="0"/>
                <a:cs typeface="Mangal" panose="02040503050203030202" pitchFamily="18" charset="0"/>
              </a:rPr>
              <a:t>In addition to earliness, they need drought resistance because there may be dry spells within the crop period of 60 days. </a:t>
            </a:r>
          </a:p>
          <a:p>
            <a:pPr marL="342900" indent="-342900" algn="just">
              <a:lnSpc>
                <a:spcPct val="200000"/>
              </a:lnSpc>
              <a:spcAft>
                <a:spcPts val="800"/>
              </a:spcAft>
              <a:buFont typeface="Arial" panose="020B0604020202020204" pitchFamily="34" charset="0"/>
              <a:buChar char="•"/>
            </a:pPr>
            <a:r>
              <a:rPr lang="en-IN" sz="2000" dirty="0">
                <a:effectLst/>
                <a:latin typeface="Cambria" panose="02040503050406030204" pitchFamily="18" charset="0"/>
                <a:ea typeface="Calibri" panose="020F0502020204030204" pitchFamily="34" charset="0"/>
                <a:cs typeface="Mangal" panose="02040503050203030202" pitchFamily="18" charset="0"/>
              </a:rPr>
              <a:t>The disadvantage about breeding early varieties is that yield is reduced with reduction in duration.</a:t>
            </a:r>
            <a:endParaRPr lang="en-IN"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39134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F63EE40B-E5E0-6599-0294-E7BEA6D7FC87}"/>
              </a:ext>
            </a:extLst>
          </p:cNvPr>
          <p:cNvSpPr txBox="1"/>
          <p:nvPr/>
        </p:nvSpPr>
        <p:spPr>
          <a:xfrm>
            <a:off x="163773" y="247155"/>
            <a:ext cx="10727139" cy="1797223"/>
          </a:xfrm>
          <a:prstGeom prst="rect">
            <a:avLst/>
          </a:prstGeom>
          <a:noFill/>
        </p:spPr>
        <p:txBody>
          <a:bodyPr wrap="square">
            <a:spAutoFit/>
          </a:bodyPr>
          <a:lstStyle/>
          <a:p>
            <a:pPr algn="just">
              <a:lnSpc>
                <a:spcPct val="150000"/>
              </a:lnSpc>
              <a:spcAft>
                <a:spcPts val="800"/>
              </a:spcAft>
            </a:pPr>
            <a:r>
              <a:rPr lang="en-IN" sz="2400" b="1" dirty="0">
                <a:effectLst/>
                <a:latin typeface="Cambria" panose="02040503050406030204" pitchFamily="18" charset="0"/>
                <a:ea typeface="Calibri" panose="020F0502020204030204" pitchFamily="34" charset="0"/>
                <a:cs typeface="Mangal" panose="02040503050203030202" pitchFamily="18" charset="0"/>
              </a:rPr>
              <a:t>Drought Resistance</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dirty="0">
                <a:effectLst/>
                <a:latin typeface="Cambria" panose="02040503050406030204" pitchFamily="18" charset="0"/>
                <a:ea typeface="Calibri" panose="020F0502020204030204" pitchFamily="34" charset="0"/>
                <a:cs typeface="Mangal" panose="02040503050203030202" pitchFamily="18" charset="0"/>
              </a:rPr>
              <a:t> Plants can adopt to drought either by avoiding stress or by tolerating stress due to different mechanisms. These mechanisms provide drought resistance.</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pic>
        <p:nvPicPr>
          <p:cNvPr id="4" name="Picture 3">
            <a:extLst>
              <a:ext uri="{FF2B5EF4-FFF2-40B4-BE49-F238E27FC236}">
                <a16:creationId xmlns="" xmlns:a16="http://schemas.microsoft.com/office/drawing/2014/main" id="{258671A0-42B5-6EF8-7C75-CF6C4EBD555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025" y="2200846"/>
            <a:ext cx="10727139" cy="4213602"/>
          </a:xfrm>
          <a:prstGeom prst="rect">
            <a:avLst/>
          </a:prstGeom>
          <a:noFill/>
          <a:ln>
            <a:noFill/>
          </a:ln>
        </p:spPr>
      </p:pic>
    </p:spTree>
    <p:extLst>
      <p:ext uri="{BB962C8B-B14F-4D97-AF65-F5344CB8AC3E}">
        <p14:creationId xmlns:p14="http://schemas.microsoft.com/office/powerpoint/2010/main" val="2704798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0F644F6C-35FB-FC28-ED9E-8FE4A93E0B1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0691" y="1201003"/>
            <a:ext cx="11442378" cy="3136322"/>
          </a:xfrm>
          <a:prstGeom prst="rect">
            <a:avLst/>
          </a:prstGeom>
          <a:noFill/>
          <a:ln>
            <a:noFill/>
          </a:ln>
        </p:spPr>
      </p:pic>
    </p:spTree>
    <p:extLst>
      <p:ext uri="{BB962C8B-B14F-4D97-AF65-F5344CB8AC3E}">
        <p14:creationId xmlns:p14="http://schemas.microsoft.com/office/powerpoint/2010/main" val="757539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E602E443-BD38-AA18-C9C5-925E4EBFF483}"/>
              </a:ext>
            </a:extLst>
          </p:cNvPr>
          <p:cNvSpPr txBox="1"/>
          <p:nvPr/>
        </p:nvSpPr>
        <p:spPr>
          <a:xfrm>
            <a:off x="259306" y="791570"/>
            <a:ext cx="11932693" cy="4278094"/>
          </a:xfrm>
          <a:prstGeom prst="rect">
            <a:avLst/>
          </a:prstGeom>
          <a:noFill/>
        </p:spPr>
        <p:txBody>
          <a:bodyPr wrap="square">
            <a:spAutoFit/>
          </a:bodyPr>
          <a:lstStyle/>
          <a:p>
            <a:pPr algn="just">
              <a:lnSpc>
                <a:spcPct val="150000"/>
              </a:lnSpc>
              <a:spcAft>
                <a:spcPts val="800"/>
              </a:spcAft>
            </a:pPr>
            <a:r>
              <a:rPr lang="en-IN" sz="2400" b="1" dirty="0">
                <a:effectLst/>
                <a:latin typeface="Cambria" panose="02040503050406030204" pitchFamily="18" charset="0"/>
                <a:ea typeface="Calibri" panose="020F0502020204030204" pitchFamily="34" charset="0"/>
                <a:cs typeface="Mangal" panose="02040503050203030202" pitchFamily="18" charset="0"/>
              </a:rPr>
              <a:t>Avoiding Stress</a:t>
            </a:r>
            <a:r>
              <a:rPr lang="en-IN" sz="2400" dirty="0">
                <a:effectLst/>
                <a:latin typeface="Cambria" panose="02040503050406030204" pitchFamily="18" charset="0"/>
                <a:ea typeface="Calibri" panose="020F0502020204030204" pitchFamily="34" charset="0"/>
                <a:cs typeface="Mangal" panose="02040503050203030202" pitchFamily="18" charset="0"/>
              </a:rPr>
              <a: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dirty="0">
                <a:effectLst/>
                <a:latin typeface="Cambria" panose="02040503050406030204" pitchFamily="18" charset="0"/>
                <a:ea typeface="Calibri" panose="020F0502020204030204" pitchFamily="34" charset="0"/>
                <a:cs typeface="Mangal" panose="02040503050203030202" pitchFamily="18" charset="0"/>
              </a:rPr>
              <a:t>Stress avoidance is the ability to maintain a favourable water balance, and turgidity even when exposed to drought conditions, </a:t>
            </a:r>
            <a:r>
              <a:rPr lang="en-IN" sz="2400" dirty="0" smtClean="0">
                <a:effectLst/>
                <a:latin typeface="Cambria" panose="02040503050406030204" pitchFamily="18" charset="0"/>
                <a:ea typeface="Calibri" panose="020F0502020204030204" pitchFamily="34" charset="0"/>
                <a:cs typeface="Mangal" panose="02040503050203030202" pitchFamily="18" charset="0"/>
              </a:rPr>
              <a:t>there by </a:t>
            </a:r>
            <a:r>
              <a:rPr lang="en-IN" sz="2400" dirty="0">
                <a:effectLst/>
                <a:latin typeface="Cambria" panose="02040503050406030204" pitchFamily="18" charset="0"/>
                <a:ea typeface="Calibri" panose="020F0502020204030204" pitchFamily="34" charset="0"/>
                <a:cs typeface="Mangal" panose="02040503050203030202" pitchFamily="18" charset="0"/>
              </a:rPr>
              <a:t>avoiding stress and its consequences.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dirty="0">
                <a:effectLst/>
                <a:latin typeface="Cambria" panose="02040503050406030204" pitchFamily="18" charset="0"/>
                <a:ea typeface="Calibri" panose="020F0502020204030204" pitchFamily="34" charset="0"/>
                <a:cs typeface="Mangal" panose="02040503050203030202" pitchFamily="18" charset="0"/>
              </a:rPr>
              <a:t>A favourable water balance under drought conditions can be achieved either by: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arenBoth"/>
            </a:pPr>
            <a:r>
              <a:rPr lang="en-IN" sz="2400" dirty="0">
                <a:effectLst/>
                <a:latin typeface="Cambria" panose="02040503050406030204" pitchFamily="18" charset="0"/>
                <a:ea typeface="Calibri" panose="020F0502020204030204" pitchFamily="34" charset="0"/>
                <a:cs typeface="Mangal" panose="02040503050203030202" pitchFamily="18" charset="0"/>
              </a:rPr>
              <a:t>Conserving water by restricting transpiration before or as soon as stress is experienced; or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mj-lt"/>
              <a:buAutoNum type="romanLcParenBoth"/>
            </a:pPr>
            <a:r>
              <a:rPr lang="en-IN" sz="2400" dirty="0">
                <a:effectLst/>
                <a:latin typeface="Cambria" panose="02040503050406030204" pitchFamily="18" charset="0"/>
                <a:ea typeface="Calibri" panose="020F0502020204030204" pitchFamily="34" charset="0"/>
                <a:cs typeface="Mangal" panose="02040503050203030202" pitchFamily="18" charset="0"/>
              </a:rPr>
              <a:t>Accelerating water uptake sufficiently so as to replenish the lost water.</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5378169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754</TotalTime>
  <Words>877</Words>
  <Application>Microsoft Office PowerPoint</Application>
  <PresentationFormat>Custom</PresentationFormat>
  <Paragraphs>56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Ravi Kumar</dc:creator>
  <cp:lastModifiedBy>Rohit</cp:lastModifiedBy>
  <cp:revision>328</cp:revision>
  <dcterms:created xsi:type="dcterms:W3CDTF">2023-02-02T02:04:26Z</dcterms:created>
  <dcterms:modified xsi:type="dcterms:W3CDTF">2024-04-17T09:28:12Z</dcterms:modified>
</cp:coreProperties>
</file>